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2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2" r:id="rId3"/>
    <p:sldId id="276" r:id="rId4"/>
    <p:sldId id="257" r:id="rId5"/>
    <p:sldId id="258" r:id="rId6"/>
    <p:sldId id="280" r:id="rId7"/>
    <p:sldId id="279" r:id="rId8"/>
    <p:sldId id="278" r:id="rId9"/>
    <p:sldId id="259" r:id="rId10"/>
    <p:sldId id="273" r:id="rId11"/>
    <p:sldId id="260" r:id="rId12"/>
    <p:sldId id="261" r:id="rId13"/>
    <p:sldId id="262" r:id="rId14"/>
    <p:sldId id="282" r:id="rId15"/>
    <p:sldId id="281" r:id="rId16"/>
    <p:sldId id="274" r:id="rId17"/>
    <p:sldId id="264" r:id="rId18"/>
    <p:sldId id="275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72"/>
            <p14:sldId id="276"/>
            <p14:sldId id="257"/>
            <p14:sldId id="258"/>
          </p14:sldIdLst>
        </p14:section>
        <p14:section name="Git" id="{8474877D-4C2E-48EC-8926-1C9C406A1CC2}">
          <p14:sldIdLst>
            <p14:sldId id="280"/>
            <p14:sldId id="279"/>
            <p14:sldId id="278"/>
            <p14:sldId id="259"/>
            <p14:sldId id="273"/>
          </p14:sldIdLst>
        </p14:section>
        <p14:section name="Le Développement" id="{2EC265E2-EDE0-4786-B07D-B6AF6F90CDDD}">
          <p14:sldIdLst>
            <p14:sldId id="260"/>
            <p14:sldId id="261"/>
            <p14:sldId id="262"/>
            <p14:sldId id="282"/>
            <p14:sldId id="281"/>
            <p14:sldId id="274"/>
          </p14:sldIdLst>
        </p14:section>
        <p14:section name="Demonstration UC" id="{13C334B2-32ED-4B2B-88B9-5024B802EC02}">
          <p14:sldIdLst>
            <p14:sldId id="264"/>
            <p14:sldId id="275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68"/>
          </p14:sldIdLst>
        </p14:section>
        <p14:section name="Travail Personnel Baptiste" id="{57AB5F8B-DB98-479B-9AF3-E79390192DB3}">
          <p14:sldIdLst>
            <p14:sldId id="269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280"/>
    <a:srgbClr val="FDD0A2"/>
    <a:srgbClr val="F0C59A"/>
    <a:srgbClr val="339FF2"/>
    <a:srgbClr val="C62D1F"/>
    <a:srgbClr val="204056"/>
    <a:srgbClr val="00022E"/>
    <a:srgbClr val="92A2A4"/>
    <a:srgbClr val="6AA2C8"/>
    <a:srgbClr val="1C2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7" autoAdjust="0"/>
    <p:restoredTop sz="91503" autoAdjust="0"/>
  </p:normalViewPr>
  <p:slideViewPr>
    <p:cSldViewPr snapToGrid="0">
      <p:cViewPr>
        <p:scale>
          <a:sx n="86" d="100"/>
          <a:sy n="86" d="100"/>
        </p:scale>
        <p:origin x="324" y="4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14:49:07.709" v="36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11/05/2023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68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08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78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789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hyperlink" Target="https://www.microsoft.com/en-us/p/python-3/9nblggh083nz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25.494567bd"/><Relationship Id="rId5" Type="http://schemas.openxmlformats.org/officeDocument/2006/relationships/image" Target="../media/image22.jpg"/><Relationship Id="rId15" Type="http://schemas.openxmlformats.org/officeDocument/2006/relationships/image" Target="../media/image27.pn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s://meterpreter.org/how-to-add-nginx-as-a-system-serv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hyperlink" Target="https://coffee-nominagara.com/2019-04-26-1411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494567bd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hyperlink" Target="https://www.microsoft.com/en-us/p/python-3/9nblggh083n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Policewoman-Police-Car-Figure-Funny-Fun-Police-986047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tfulapi.net/" TargetMode="Externa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thub.ubc.ca/guides/github-instructor-guide/" TargetMode="Externa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lthub.ubc.ca/guides/github-instructor-gu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lthub.ubc.ca/guides/github-instructor-guid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lthub.ubc.ca/guides/github-instructor-guid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52289"/>
            <a:ext cx="3976496" cy="3900326"/>
          </a:xfrm>
        </p:spPr>
        <p:txBody>
          <a:bodyPr>
            <a:normAutofit/>
          </a:bodyPr>
          <a:lstStyle/>
          <a:p>
            <a:pPr algn="l"/>
            <a:r>
              <a:rPr lang="fr-FR" sz="5200" dirty="0"/>
              <a:t>Résilience Énergétique</a:t>
            </a:r>
            <a:endParaRPr lang="en-GB" sz="5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>
            <a:normAutofit/>
          </a:bodyPr>
          <a:lstStyle/>
          <a:p>
            <a:pPr algn="l"/>
            <a:r>
              <a:rPr lang="fr-FR"/>
              <a:t>LP MI IDSE SIGD IOTIA</a:t>
            </a:r>
            <a:endParaRPr lang="en-GB"/>
          </a:p>
        </p:txBody>
      </p:sp>
      <p:pic>
        <p:nvPicPr>
          <p:cNvPr id="13" name="Vidéo 12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53D8F3B-47A5-5872-047B-7E59629C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557" y="1611914"/>
            <a:ext cx="6164194" cy="34673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9" y="6312146"/>
            <a:ext cx="341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04001E"/>
                </a:solidFill>
              </a:rPr>
              <a:t>Oumarov Adam Billebault Baptiste</a:t>
            </a:r>
          </a:p>
        </p:txBody>
      </p:sp>
      <p:pic>
        <p:nvPicPr>
          <p:cNvPr id="7" name="Image 6" descr="Une image contenant Graphiqu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22523624-7A9D-1A91-238B-44721FE1D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" y="92648"/>
            <a:ext cx="1300194" cy="10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9C67A-17DF-D67D-5E43-A85B2A49A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Indiquer les données à collecter (tension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755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286" y="168146"/>
            <a:ext cx="10393681" cy="928110"/>
          </a:xfrm>
        </p:spPr>
        <p:txBody>
          <a:bodyPr/>
          <a:lstStyle/>
          <a:p>
            <a:r>
              <a:rPr lang="fr-FR" sz="4800" dirty="0">
                <a:solidFill>
                  <a:schemeClr val="bg1">
                    <a:lumMod val="95000"/>
                  </a:schemeClr>
                </a:solidFill>
              </a:rPr>
              <a:t>Architecture Système de Collecte/Gestion</a:t>
            </a:r>
            <a:endParaRPr lang="en-GB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50" t="27350" r="23083" b="28668"/>
          <a:stretch/>
        </p:blipFill>
        <p:spPr>
          <a:xfrm>
            <a:off x="204028" y="1468714"/>
            <a:ext cx="2661921" cy="785566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302915" y="5194290"/>
            <a:ext cx="1274984" cy="1274984"/>
          </a:xfrm>
          <a:prstGeom prst="rect">
            <a:avLst/>
          </a:prstGeom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091806" y="1401574"/>
            <a:ext cx="1697202" cy="1188041"/>
          </a:xfrm>
          <a:prstGeom prst="rect">
            <a:avLst/>
          </a:prstGeom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215728" y="3225570"/>
            <a:ext cx="1449358" cy="1449358"/>
          </a:xfrm>
          <a:prstGeom prst="rect">
            <a:avLst/>
          </a:prstGeom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83054" y="5391057"/>
            <a:ext cx="1274400" cy="1274400"/>
          </a:xfrm>
          <a:prstGeom prst="rect">
            <a:avLst/>
          </a:prstGeom>
        </p:spPr>
      </p:pic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225B9A9C-BC5A-2058-570A-C825F8855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18437" y="2999197"/>
            <a:ext cx="1833104" cy="14426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77DB0B-66D7-9C41-1318-D536A271B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4605" y="1120153"/>
            <a:ext cx="5143526" cy="56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823378" y="1716526"/>
            <a:ext cx="8492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Archi </a:t>
            </a:r>
            <a:r>
              <a:rPr lang="fr-FR" sz="6000" dirty="0" err="1">
                <a:latin typeface="+mj-lt"/>
              </a:rPr>
              <a:t>sys</a:t>
            </a:r>
            <a:r>
              <a:rPr lang="fr-FR" sz="6000" dirty="0">
                <a:latin typeface="+mj-lt"/>
              </a:rPr>
              <a:t> Elec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A3E31F-AD6C-445A-A4FD-C746CC55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0" y="0"/>
            <a:ext cx="5842000" cy="64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42063" y="158511"/>
            <a:ext cx="11707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de collecte de données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FC60D-CD4C-4BEE-B7BF-48484331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13808"/>
          <a:stretch/>
        </p:blipFill>
        <p:spPr>
          <a:xfrm>
            <a:off x="822613" y="1174174"/>
            <a:ext cx="3086100" cy="545522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D3E8570-8FC3-4ABA-B0B3-FF1A7953F3E5}"/>
              </a:ext>
            </a:extLst>
          </p:cNvPr>
          <p:cNvSpPr txBox="1"/>
          <p:nvPr/>
        </p:nvSpPr>
        <p:spPr>
          <a:xfrm>
            <a:off x="4593558" y="1478016"/>
            <a:ext cx="4302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Configuration du Wifi sur la Shelly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Configuration du topic 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Ajout Adresse IP du Broker MQTT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5623060" y="143790"/>
            <a:ext cx="6095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collecte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" y="3210791"/>
            <a:ext cx="12182421" cy="3158836"/>
          </a:xfrm>
          <a:prstGeom prst="rect">
            <a:avLst/>
          </a:prstGeom>
        </p:spPr>
      </p:pic>
      <p:pic>
        <p:nvPicPr>
          <p:cNvPr id="6" name="Image 5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5F1C6C71-06E8-4BAA-AB29-74E92864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9155" y="1140353"/>
            <a:ext cx="1661079" cy="1661079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117FFC5-39B5-42D0-AC7C-8E60010255F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475509" y="2801432"/>
            <a:ext cx="624186" cy="1978386"/>
          </a:xfrm>
          <a:prstGeom prst="straightConnector1">
            <a:avLst/>
          </a:prstGeom>
          <a:ln w="85725">
            <a:solidFill>
              <a:srgbClr val="3C52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que 12" descr="Écran avec un remplissage uni">
            <a:extLst>
              <a:ext uri="{FF2B5EF4-FFF2-40B4-BE49-F238E27FC236}">
                <a16:creationId xmlns:a16="http://schemas.microsoft.com/office/drawing/2014/main" id="{5F18F80E-B0B7-4879-AFF5-D19781795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3744" y="1140353"/>
            <a:ext cx="1661079" cy="1661079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8D20947-D37A-4367-97D8-DDA440A8FD5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494283" y="2801432"/>
            <a:ext cx="1" cy="1051172"/>
          </a:xfrm>
          <a:prstGeom prst="straightConnector1">
            <a:avLst/>
          </a:prstGeom>
          <a:ln w="85725">
            <a:solidFill>
              <a:srgbClr val="FDD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16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81405" y="188792"/>
            <a:ext cx="4490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stockage</a:t>
            </a:r>
          </a:p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" y="3047944"/>
            <a:ext cx="12182421" cy="3158836"/>
          </a:xfrm>
          <a:prstGeom prst="rect">
            <a:avLst/>
          </a:prstGeom>
        </p:spPr>
      </p:pic>
      <p:pic>
        <p:nvPicPr>
          <p:cNvPr id="7" name="Image 6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38020533-53D8-4839-A658-5B18AD7BC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7958829" y="1093112"/>
            <a:ext cx="3942184" cy="1163388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4712DAB-1661-48E9-B964-1A5BE57E0389}"/>
              </a:ext>
            </a:extLst>
          </p:cNvPr>
          <p:cNvCxnSpPr>
            <a:cxnSpLocks/>
          </p:cNvCxnSpPr>
          <p:nvPr/>
        </p:nvCxnSpPr>
        <p:spPr>
          <a:xfrm>
            <a:off x="10418294" y="2119230"/>
            <a:ext cx="95210" cy="1527721"/>
          </a:xfrm>
          <a:prstGeom prst="straightConnector1">
            <a:avLst/>
          </a:prstGeom>
          <a:ln w="85725">
            <a:solidFill>
              <a:srgbClr val="339F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D0DF8449-B6BB-41FC-8B4A-E83DBC56C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68" y="575087"/>
            <a:ext cx="1593082" cy="159308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F825FB0-7001-44F3-AAA9-BEF5484F108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091209" y="2992777"/>
            <a:ext cx="278418" cy="633650"/>
          </a:xfrm>
          <a:prstGeom prst="straightConnector1">
            <a:avLst/>
          </a:prstGeom>
          <a:ln w="85725">
            <a:solidFill>
              <a:srgbClr val="C62D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36D415-928E-40A8-A715-BBB80A37A062}"/>
              </a:ext>
            </a:extLst>
          </p:cNvPr>
          <p:cNvSpPr txBox="1"/>
          <p:nvPr/>
        </p:nvSpPr>
        <p:spPr>
          <a:xfrm>
            <a:off x="4772333" y="2223336"/>
            <a:ext cx="2637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C62D1F"/>
                </a:solidFill>
                <a:latin typeface="+mj-lt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0332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5557181-1C65-B774-21C7-6777DD1175B4}"/>
              </a:ext>
            </a:extLst>
          </p:cNvPr>
          <p:cNvSpPr txBox="1"/>
          <p:nvPr/>
        </p:nvSpPr>
        <p:spPr>
          <a:xfrm>
            <a:off x="1574800" y="1442720"/>
            <a:ext cx="186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Gestion </a:t>
            </a:r>
            <a:r>
              <a:rPr lang="fr-FR" dirty="0" err="1"/>
              <a:t>intel</a:t>
            </a:r>
            <a:r>
              <a:rPr lang="fr-FR" dirty="0"/>
              <a:t> </a:t>
            </a:r>
            <a:r>
              <a:rPr lang="fr-FR" dirty="0" err="1"/>
              <a:t>ener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C3F4CA-F28E-C95F-A0D6-5BBF99C1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17" y="105336"/>
            <a:ext cx="6285054" cy="66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828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" y="988291"/>
            <a:ext cx="12053916" cy="53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8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sz="5400" dirty="0"/>
              <a:t>Gestion Intelligente Énergétique</a:t>
            </a:r>
            <a:endParaRPr lang="en-GB" sz="5400" dirty="0"/>
          </a:p>
        </p:txBody>
      </p:sp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956205" y="48279"/>
            <a:ext cx="1136641" cy="1136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B86C2F-04F1-B784-931D-721CA18B2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941" y="1006763"/>
            <a:ext cx="4432264" cy="562480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17B8756-26AC-F42E-391F-D9BEB6180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20" y="1006763"/>
            <a:ext cx="5470918" cy="57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0D3068-C10F-C8A0-0B9D-B8F1432D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5"/>
          <a:stretch/>
        </p:blipFill>
        <p:spPr>
          <a:xfrm>
            <a:off x="0" y="1005840"/>
            <a:ext cx="12192000" cy="28208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D0247-4E31-D076-0B52-12499FF0D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8" b="4881"/>
          <a:stretch/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AD75A5-A67E-7780-C116-A66B4BAB296B}"/>
              </a:ext>
            </a:extLst>
          </p:cNvPr>
          <p:cNvSpPr txBox="1"/>
          <p:nvPr/>
        </p:nvSpPr>
        <p:spPr>
          <a:xfrm>
            <a:off x="998220" y="-9823"/>
            <a:ext cx="10195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Production Electrique Française</a:t>
            </a:r>
          </a:p>
        </p:txBody>
      </p:sp>
    </p:spTree>
    <p:extLst>
      <p:ext uri="{BB962C8B-B14F-4D97-AF65-F5344CB8AC3E}">
        <p14:creationId xmlns:p14="http://schemas.microsoft.com/office/powerpoint/2010/main" val="260086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8800" y="-1"/>
            <a:ext cx="10363200" cy="6914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0" y="-1"/>
            <a:ext cx="2141316" cy="6914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4711" y="51668"/>
            <a:ext cx="1487765" cy="148776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733"/>
            <a:ext cx="2141316" cy="2592729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État du Projet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FCEF0-43CB-E27A-32D0-4CB05A63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30"/>
            <a:ext cx="9144000" cy="767397"/>
          </a:xfrm>
        </p:spPr>
        <p:txBody>
          <a:bodyPr/>
          <a:lstStyle/>
          <a:p>
            <a:r>
              <a:rPr lang="fr-FR" dirty="0"/>
              <a:t>Différents Algorithmes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C3957F-7691-080E-E290-383A1F00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0" y="894327"/>
            <a:ext cx="6577594" cy="35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0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Rangée de panneaux solaires">
            <a:extLst>
              <a:ext uri="{FF2B5EF4-FFF2-40B4-BE49-F238E27FC236}">
                <a16:creationId xmlns:a16="http://schemas.microsoft.com/office/drawing/2014/main" id="{FAC7A72B-EC2F-4BBD-115E-DC75583A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7493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488" y="696203"/>
            <a:ext cx="3049299" cy="651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Le </a:t>
            </a:r>
            <a:r>
              <a:rPr lang="en-US" sz="4000" b="1" dirty="0" err="1">
                <a:solidFill>
                  <a:schemeClr val="bg1"/>
                </a:solidFill>
              </a:rPr>
              <a:t>Projet</a:t>
            </a:r>
            <a:r>
              <a:rPr lang="en-US" sz="4000" b="1" dirty="0">
                <a:solidFill>
                  <a:schemeClr val="bg1"/>
                </a:solidFill>
              </a:rPr>
              <a:t> MTE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7488" y="1743364"/>
            <a:ext cx="3287485" cy="26495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Definition des </a:t>
            </a:r>
            <a:r>
              <a:rPr lang="en-US" sz="2600" dirty="0" err="1">
                <a:solidFill>
                  <a:schemeClr val="bg1"/>
                </a:solidFill>
              </a:rPr>
              <a:t>données</a:t>
            </a:r>
            <a:r>
              <a:rPr lang="en-US" sz="2600" dirty="0">
                <a:solidFill>
                  <a:schemeClr val="bg1"/>
                </a:solidFill>
              </a:rPr>
              <a:t> à </a:t>
            </a:r>
            <a:r>
              <a:rPr lang="en-US" sz="2600" dirty="0" err="1">
                <a:solidFill>
                  <a:schemeClr val="bg1"/>
                </a:solidFill>
              </a:rPr>
              <a:t>collecter</a:t>
            </a:r>
            <a:endParaRPr lang="en-US" sz="26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bg1"/>
                </a:solidFill>
              </a:rPr>
              <a:t>Collecte</a:t>
            </a:r>
            <a:r>
              <a:rPr lang="en-US" sz="2600" dirty="0">
                <a:solidFill>
                  <a:schemeClr val="bg1"/>
                </a:solidFill>
              </a:rPr>
              <a:t> et Gestion de </a:t>
            </a:r>
            <a:r>
              <a:rPr lang="en-US" sz="2600" dirty="0" err="1">
                <a:solidFill>
                  <a:schemeClr val="bg1"/>
                </a:solidFill>
              </a:rPr>
              <a:t>ces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fr-FR" sz="2600" noProof="1">
                <a:solidFill>
                  <a:schemeClr val="bg1"/>
                </a:solidFill>
              </a:rPr>
              <a:t>Données</a:t>
            </a:r>
            <a:endParaRPr lang="en-US" sz="26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Configuration de </a:t>
            </a:r>
            <a:r>
              <a:rPr lang="fr-FR" sz="2600" dirty="0">
                <a:solidFill>
                  <a:schemeClr val="bg1"/>
                </a:solidFill>
              </a:rPr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600" dirty="0">
                <a:solidFill>
                  <a:schemeClr val="bg1"/>
                </a:solidFill>
              </a:rPr>
              <a:t>Affichage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fr-FR" sz="2600" dirty="0">
                <a:solidFill>
                  <a:schemeClr val="bg1"/>
                </a:solidFill>
              </a:rPr>
              <a:t>Consommation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Usage Intelligent de </a:t>
            </a:r>
            <a:r>
              <a:rPr lang="en-US" sz="2600" dirty="0" err="1">
                <a:solidFill>
                  <a:schemeClr val="bg1"/>
                </a:solidFill>
              </a:rPr>
              <a:t>l’Énergie</a:t>
            </a:r>
            <a:br>
              <a:rPr lang="en-US" sz="2000" dirty="0"/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426E-72FE-51DC-BBDE-0AAD8B10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1653"/>
            <a:ext cx="8409624" cy="35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DE7A7F4C-C782-0EAD-D825-99EFBEA6BEDD}"/>
              </a:ext>
            </a:extLst>
          </p:cNvPr>
          <p:cNvSpPr txBox="1"/>
          <p:nvPr/>
        </p:nvSpPr>
        <p:spPr>
          <a:xfrm>
            <a:off x="7453677" y="2543569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0160" y="802637"/>
            <a:ext cx="1056640" cy="1056640"/>
          </a:xfrm>
          <a:prstGeom prst="rect">
            <a:avLst/>
          </a:prstGeom>
        </p:spPr>
      </p:pic>
      <p:pic>
        <p:nvPicPr>
          <p:cNvPr id="6" name="Graphique 5" descr="Homme contour">
            <a:extLst>
              <a:ext uri="{FF2B5EF4-FFF2-40B4-BE49-F238E27FC236}">
                <a16:creationId xmlns:a16="http://schemas.microsoft.com/office/drawing/2014/main" id="{FF5E4F78-468E-F168-85AF-BAFF1D8CC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2" y="802637"/>
            <a:ext cx="1056640" cy="1056640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904240"/>
            <a:ext cx="0" cy="42580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9372348" y="2016757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670591" y="201675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Adam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685801" y="2543569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992544" y="314811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425646" y="3151136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860026" y="314811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304488" y="314811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768685" y="3146007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992544" y="4068562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425646" y="4071588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860026" y="406856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304488" y="406856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768685" y="406645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Étoile : 5 branches 46">
            <a:extLst>
              <a:ext uri="{FF2B5EF4-FFF2-40B4-BE49-F238E27FC236}">
                <a16:creationId xmlns:a16="http://schemas.microsoft.com/office/drawing/2014/main" id="{D5793216-B2B2-3CEE-3425-371E38F63FD5}"/>
              </a:ext>
            </a:extLst>
          </p:cNvPr>
          <p:cNvSpPr/>
          <p:nvPr/>
        </p:nvSpPr>
        <p:spPr>
          <a:xfrm>
            <a:off x="8479454" y="316565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toile : 5 branches 47">
            <a:extLst>
              <a:ext uri="{FF2B5EF4-FFF2-40B4-BE49-F238E27FC236}">
                <a16:creationId xmlns:a16="http://schemas.microsoft.com/office/drawing/2014/main" id="{961D4FF7-16C7-6663-3A9D-D415032CBB56}"/>
              </a:ext>
            </a:extLst>
          </p:cNvPr>
          <p:cNvSpPr/>
          <p:nvPr/>
        </p:nvSpPr>
        <p:spPr>
          <a:xfrm>
            <a:off x="8912556" y="3168676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Étoile : 5 branches 49">
            <a:extLst>
              <a:ext uri="{FF2B5EF4-FFF2-40B4-BE49-F238E27FC236}">
                <a16:creationId xmlns:a16="http://schemas.microsoft.com/office/drawing/2014/main" id="{8E552E99-9880-7437-7CA2-1AE1C4B8F49E}"/>
              </a:ext>
            </a:extLst>
          </p:cNvPr>
          <p:cNvSpPr/>
          <p:nvPr/>
        </p:nvSpPr>
        <p:spPr>
          <a:xfrm>
            <a:off x="9791398" y="316565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Étoile : 5 branches 50">
            <a:extLst>
              <a:ext uri="{FF2B5EF4-FFF2-40B4-BE49-F238E27FC236}">
                <a16:creationId xmlns:a16="http://schemas.microsoft.com/office/drawing/2014/main" id="{4EE149C0-E15B-F210-66DC-87E13BFDA50F}"/>
              </a:ext>
            </a:extLst>
          </p:cNvPr>
          <p:cNvSpPr/>
          <p:nvPr/>
        </p:nvSpPr>
        <p:spPr>
          <a:xfrm>
            <a:off x="10255595" y="3163547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Étoile : 5 branches 51">
            <a:extLst>
              <a:ext uri="{FF2B5EF4-FFF2-40B4-BE49-F238E27FC236}">
                <a16:creationId xmlns:a16="http://schemas.microsoft.com/office/drawing/2014/main" id="{D3BCB026-FD90-7674-B48C-54A7F821C32E}"/>
              </a:ext>
            </a:extLst>
          </p:cNvPr>
          <p:cNvSpPr/>
          <p:nvPr/>
        </p:nvSpPr>
        <p:spPr>
          <a:xfrm>
            <a:off x="8479454" y="4086102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Étoile : 5 branches 52">
            <a:extLst>
              <a:ext uri="{FF2B5EF4-FFF2-40B4-BE49-F238E27FC236}">
                <a16:creationId xmlns:a16="http://schemas.microsoft.com/office/drawing/2014/main" id="{E0A823C4-9D1F-59C5-955C-4D5C967BDE82}"/>
              </a:ext>
            </a:extLst>
          </p:cNvPr>
          <p:cNvSpPr/>
          <p:nvPr/>
        </p:nvSpPr>
        <p:spPr>
          <a:xfrm>
            <a:off x="8912556" y="4089128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Étoile : 5 branches 54">
            <a:extLst>
              <a:ext uri="{FF2B5EF4-FFF2-40B4-BE49-F238E27FC236}">
                <a16:creationId xmlns:a16="http://schemas.microsoft.com/office/drawing/2014/main" id="{C18047D5-10F7-8473-8470-742550A7FA68}"/>
              </a:ext>
            </a:extLst>
          </p:cNvPr>
          <p:cNvSpPr/>
          <p:nvPr/>
        </p:nvSpPr>
        <p:spPr>
          <a:xfrm>
            <a:off x="9791398" y="408610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Étoile : 5 branches 55">
            <a:extLst>
              <a:ext uri="{FF2B5EF4-FFF2-40B4-BE49-F238E27FC236}">
                <a16:creationId xmlns:a16="http://schemas.microsoft.com/office/drawing/2014/main" id="{9762101F-DBB8-728C-F0D1-85864C651FBB}"/>
              </a:ext>
            </a:extLst>
          </p:cNvPr>
          <p:cNvSpPr/>
          <p:nvPr/>
        </p:nvSpPr>
        <p:spPr>
          <a:xfrm>
            <a:off x="10255595" y="408399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Étoile : 5 branches 57">
            <a:extLst>
              <a:ext uri="{FF2B5EF4-FFF2-40B4-BE49-F238E27FC236}">
                <a16:creationId xmlns:a16="http://schemas.microsoft.com/office/drawing/2014/main" id="{73BD9D73-8B63-61C4-A5B5-42E2D631CC01}"/>
              </a:ext>
            </a:extLst>
          </p:cNvPr>
          <p:cNvSpPr/>
          <p:nvPr/>
        </p:nvSpPr>
        <p:spPr>
          <a:xfrm>
            <a:off x="9351650" y="317077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Étoile : 5 branches 58">
            <a:extLst>
              <a:ext uri="{FF2B5EF4-FFF2-40B4-BE49-F238E27FC236}">
                <a16:creationId xmlns:a16="http://schemas.microsoft.com/office/drawing/2014/main" id="{7D849AE9-30CC-7175-08A9-6FE4F9F862D6}"/>
              </a:ext>
            </a:extLst>
          </p:cNvPr>
          <p:cNvSpPr/>
          <p:nvPr/>
        </p:nvSpPr>
        <p:spPr>
          <a:xfrm>
            <a:off x="9345658" y="409123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D8D8ED-3589-CF36-C778-67C7116EE7D1}"/>
              </a:ext>
            </a:extLst>
          </p:cNvPr>
          <p:cNvSpPr txBox="1"/>
          <p:nvPr/>
        </p:nvSpPr>
        <p:spPr>
          <a:xfrm flipH="1">
            <a:off x="2860437" y="-25402"/>
            <a:ext cx="651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+mj-lt"/>
              </a:rPr>
              <a:t>Répartition des taches</a:t>
            </a:r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DF64F12-6F21-460B-87A8-2AC29B41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89819" l="9886" r="90000">
                        <a14:foregroundMark x1="20341" y1="33032" x2="20341" y2="33032"/>
                        <a14:foregroundMark x1="43864" y1="41403" x2="43864" y2="41403"/>
                        <a14:foregroundMark x1="42955" y1="40498" x2="42955" y2="40498"/>
                        <a14:foregroundMark x1="48068" y1="40498" x2="47386" y2="40498"/>
                        <a14:foregroundMark x1="30114" y1="32805" x2="19773" y2="31222"/>
                        <a14:foregroundMark x1="19773" y1="31222" x2="25795" y2="31448"/>
                        <a14:foregroundMark x1="48977" y1="41403" x2="45000" y2="42760"/>
                        <a14:foregroundMark x1="53409" y1="42308" x2="42614" y2="41855"/>
                        <a14:foregroundMark x1="42614" y1="41855" x2="49773" y2="40271"/>
                        <a14:foregroundMark x1="54091" y1="41176" x2="58523" y2="42308"/>
                        <a14:foregroundMark x1="32955" y1="32579" x2="35795" y2="31900"/>
                        <a14:foregroundMark x1="9886" y1="73077" x2="18864" y2="73756"/>
                        <a14:foregroundMark x1="18864" y1="73756" x2="10455" y2="71267"/>
                        <a14:foregroundMark x1="10455" y1="71267" x2="10227" y2="72172"/>
                        <a14:foregroundMark x1="14659" y1="68100" x2="14659" y2="48416"/>
                        <a14:foregroundMark x1="14432" y1="48416" x2="14773" y2="34389"/>
                        <a14:foregroundMark x1="14773" y1="34389" x2="20000" y2="32127"/>
                        <a14:foregroundMark x1="32273" y1="72624" x2="42500" y2="77149"/>
                        <a14:foregroundMark x1="42500" y1="77149" x2="37159" y2="71719"/>
                        <a14:foregroundMark x1="37159" y1="71719" x2="34205" y2="73303"/>
                        <a14:foregroundMark x1="42386" y1="43439" x2="38636" y2="42308"/>
                        <a14:foregroundMark x1="57500" y1="73529" x2="63977" y2="72851"/>
                        <a14:foregroundMark x1="63977" y1="72851" x2="58182" y2="72172"/>
                        <a14:foregroundMark x1="58182" y1="72172" x2="57500" y2="72624"/>
                        <a14:foregroundMark x1="86705" y1="71719" x2="81023" y2="71493"/>
                        <a14:foregroundMark x1="81023" y1="71493" x2="81477" y2="73529"/>
                        <a14:foregroundMark x1="37727" y1="68552" x2="37727" y2="45701"/>
                        <a14:foregroundMark x1="60909" y1="68100" x2="60795" y2="54751"/>
                        <a14:foregroundMark x1="84773" y1="68778" x2="84545" y2="54977"/>
                        <a14:foregroundMark x1="84545" y1="54977" x2="84886" y2="51357"/>
                        <a14:backgroundMark x1="5909" y1="33484" x2="5909" y2="33484"/>
                        <a14:backgroundMark x1="5909" y1="33484" x2="5909" y2="33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082" y="1808017"/>
            <a:ext cx="83820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6179" y="387926"/>
            <a:ext cx="2863274" cy="1610591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4897055" y="541056"/>
            <a:ext cx="4808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Fonctionnement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765549" y="2868804"/>
            <a:ext cx="28632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Service d’hébergement</a:t>
            </a:r>
          </a:p>
          <a:p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Gestion de développement de logiciels</a:t>
            </a:r>
          </a:p>
          <a:p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Repo Distant 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665807D-8960-4295-AC98-83CBE8A4CA55}"/>
              </a:ext>
            </a:extLst>
          </p:cNvPr>
          <p:cNvCxnSpPr>
            <a:cxnSpLocks/>
          </p:cNvCxnSpPr>
          <p:nvPr/>
        </p:nvCxnSpPr>
        <p:spPr>
          <a:xfrm>
            <a:off x="4897055" y="4925235"/>
            <a:ext cx="720430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4141E38-AE80-4724-9D91-239C3A66EC23}"/>
              </a:ext>
            </a:extLst>
          </p:cNvPr>
          <p:cNvCxnSpPr>
            <a:cxnSpLocks/>
          </p:cNvCxnSpPr>
          <p:nvPr/>
        </p:nvCxnSpPr>
        <p:spPr>
          <a:xfrm>
            <a:off x="6839888" y="4925235"/>
            <a:ext cx="720430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125D5B6-6773-46E3-8012-2B7A14ABA294}"/>
              </a:ext>
            </a:extLst>
          </p:cNvPr>
          <p:cNvCxnSpPr>
            <a:cxnSpLocks/>
          </p:cNvCxnSpPr>
          <p:nvPr/>
        </p:nvCxnSpPr>
        <p:spPr>
          <a:xfrm>
            <a:off x="8828550" y="4925235"/>
            <a:ext cx="720430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652" y="2017517"/>
            <a:ext cx="9397799" cy="43001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321549" y="3013433"/>
            <a:ext cx="2337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984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321549" y="2920947"/>
            <a:ext cx="2337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9EFD7-0BA0-4F8A-8F39-B489D760F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504" y="1808017"/>
            <a:ext cx="9106346" cy="453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0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397F82AD-CF05-4BC4-9D0D-16E03EAC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375334"/>
            <a:ext cx="3693360" cy="53787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64166E-3E36-464D-B271-6CD209C6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9" y="124946"/>
            <a:ext cx="6494801" cy="117598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353B16-B262-471B-9206-2A3EDC817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842" y="1365369"/>
            <a:ext cx="7159083" cy="5388724"/>
          </a:xfrm>
          <a:prstGeom prst="rect">
            <a:avLst/>
          </a:prstGeom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87035" y="54390"/>
            <a:ext cx="2348345" cy="1320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577</Words>
  <Application>Microsoft Office PowerPoint</Application>
  <PresentationFormat>Grand écran</PresentationFormat>
  <Paragraphs>75</Paragraphs>
  <Slides>25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Présentation PowerPoint</vt:lpstr>
      <vt:lpstr>Différents Algorithmes </vt:lpstr>
      <vt:lpstr>Le Projet MTE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Indiquer les données à collecter (tension etc)</vt:lpstr>
      <vt:lpstr>Architecture Système de Collecte/Gestion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Affichage des données</vt:lpstr>
      <vt:lpstr>Affichage des données</vt:lpstr>
      <vt:lpstr>Gestion Intelligente Énergétique</vt:lpstr>
      <vt:lpstr>État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Adam Oumarov</cp:lastModifiedBy>
  <cp:revision>24</cp:revision>
  <dcterms:created xsi:type="dcterms:W3CDTF">2023-05-09T06:32:42Z</dcterms:created>
  <dcterms:modified xsi:type="dcterms:W3CDTF">2023-05-11T13:25:47Z</dcterms:modified>
</cp:coreProperties>
</file>